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5" r:id="rId3"/>
    <p:sldId id="265" r:id="rId4"/>
    <p:sldId id="270" r:id="rId5"/>
    <p:sldId id="276" r:id="rId6"/>
    <p:sldId id="271" r:id="rId7"/>
    <p:sldId id="272" r:id="rId8"/>
    <p:sldId id="269" r:id="rId9"/>
    <p:sldId id="273" r:id="rId10"/>
    <p:sldId id="27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93844-7BF7-4C25-903C-6BD49036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4600" dirty="0"/>
              <a:t>BALDWIN FAMILY OFFICE LLC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61FB9-29AE-40F5-B05C-70CADDA1D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858" y="5666792"/>
            <a:ext cx="6454589" cy="542592"/>
          </a:xfrm>
        </p:spPr>
        <p:txBody>
          <a:bodyPr>
            <a:normAutofit/>
          </a:bodyPr>
          <a:lstStyle/>
          <a:p>
            <a:r>
              <a:rPr lang="en-US" dirty="0"/>
              <a:t> HELPING CLIENTS KEEP THE MONEY THEY 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D2A9B-50E2-4194-8BC6-ACBF8D1B8D67}"/>
              </a:ext>
            </a:extLst>
          </p:cNvPr>
          <p:cNvSpPr txBox="1"/>
          <p:nvPr/>
        </p:nvSpPr>
        <p:spPr>
          <a:xfrm>
            <a:off x="2044931" y="1330036"/>
            <a:ext cx="71125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TAX MITIGATION PLANNING </a:t>
            </a:r>
          </a:p>
          <a:p>
            <a:r>
              <a:rPr lang="en-US" sz="4000" dirty="0"/>
              <a:t>FOR THE TWENTY TWENTIES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8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E9D0B-CB04-40CD-B267-2FD0EC3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MITIGATING TAXES ON WEALTH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474ADC-0383-46BC-80BF-ECC3D0A3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Progressive Era meets the Digital 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Beware of a More Functional 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of Appropriate Entities and Titling of Assets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to Locate Different Types of Assets</a:t>
            </a:r>
          </a:p>
        </p:txBody>
      </p:sp>
    </p:spTree>
    <p:extLst>
      <p:ext uri="{BB962C8B-B14F-4D97-AF65-F5344CB8AC3E}">
        <p14:creationId xmlns:p14="http://schemas.microsoft.com/office/powerpoint/2010/main" val="219721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E9FB-CE9B-40F5-980F-BE69CF1B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8" y="995083"/>
            <a:ext cx="2947482" cy="3684494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Eric T. Meck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38D5-4998-41FC-AD83-A0441FEE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dirty="0">
                <a:effectLst/>
                <a:latin typeface="Roboto Slab"/>
              </a:rPr>
              <a:t>Managing Director, CFO &amp; Family Office Controller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 Slab"/>
              </a:rPr>
              <a:t>Eric Meck has more than thirty years of family office accounting and tax experience. He handles all aspects of individual, family, corporation and foundation financial matters. Eric holds a B.S. in Accounting from Kutztown University and is a member of the Institute of Certified Management Accountants, the National Association of Tax Professionals and National Society of Tax Professionals.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C0231-8ABD-4B34-B32C-854D7417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5094" y="3550830"/>
            <a:ext cx="1622612" cy="24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E9FB-CE9B-40F5-980F-BE69CF1B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8" y="995083"/>
            <a:ext cx="2947482" cy="3684494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Richard K May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38D5-4998-41FC-AD83-A0441FEE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Princeton University graduate</a:t>
            </a:r>
          </a:p>
          <a:p>
            <a:r>
              <a:rPr lang="en-US" dirty="0"/>
              <a:t>University of Michigan MBA</a:t>
            </a:r>
          </a:p>
          <a:p>
            <a:r>
              <a:rPr lang="en-US" dirty="0"/>
              <a:t>Started RKM Advisors, a Fee only Advisory Firm in 1980</a:t>
            </a:r>
          </a:p>
          <a:p>
            <a:r>
              <a:rPr lang="en-US" dirty="0"/>
              <a:t>Founded West Chester LLC, a Venture Firm  in 2007</a:t>
            </a:r>
          </a:p>
          <a:p>
            <a:r>
              <a:rPr lang="en-US" dirty="0"/>
              <a:t>Co Founder of Uptown! Entertainment Alliance 2011</a:t>
            </a:r>
          </a:p>
          <a:p>
            <a:r>
              <a:rPr lang="en-US" dirty="0"/>
              <a:t>Currently Managing Director RKM A Baldwin Company</a:t>
            </a:r>
          </a:p>
          <a:p>
            <a:r>
              <a:rPr lang="en-US" dirty="0"/>
              <a:t>42 years of tax and investment experience</a:t>
            </a:r>
          </a:p>
          <a:p>
            <a:r>
              <a:rPr lang="en-US" dirty="0"/>
              <a:t>14 years of experience investing in local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C0231-8ABD-4B34-B32C-854D7417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4" y="3550830"/>
            <a:ext cx="1622612" cy="24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E9D0B-CB04-40CD-B267-2FD0EC3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TAX REALITY </a:t>
            </a:r>
            <a:r>
              <a:rPr lang="en-US" sz="4500" dirty="0"/>
              <a:t>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474ADC-0383-46BC-80BF-ECC3D0A3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Currently at Historic 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Tax Bracket Creep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Taxes Coming from all Directions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Issues with a Dysfunctional Tax System</a:t>
            </a:r>
          </a:p>
        </p:txBody>
      </p:sp>
    </p:spTree>
    <p:extLst>
      <p:ext uri="{BB962C8B-B14F-4D97-AF65-F5344CB8AC3E}">
        <p14:creationId xmlns:p14="http://schemas.microsoft.com/office/powerpoint/2010/main" val="235516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AB6E-0972-4E97-9932-18A76A0C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VIEW OF CURRENT RATES </a:t>
            </a:r>
            <a:br>
              <a:rPr lang="en-US" dirty="0"/>
            </a:br>
            <a:r>
              <a:rPr lang="en-US" dirty="0"/>
              <a:t>(MARRIED FILING JOINT)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153E-6C31-428A-AC31-566777C3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$110,000 </a:t>
            </a:r>
            <a:r>
              <a:rPr lang="en-US" dirty="0"/>
              <a:t>OF INCOME	TAX $9500 OR 8.6%</a:t>
            </a:r>
          </a:p>
          <a:p>
            <a:r>
              <a:rPr lang="en-US" b="1" dirty="0"/>
              <a:t>NEXT $260,000 </a:t>
            </a:r>
            <a:r>
              <a:rPr lang="en-US" dirty="0"/>
              <a:t>OF INCOME	TAX $60,000 OR 23%</a:t>
            </a:r>
          </a:p>
          <a:p>
            <a:r>
              <a:rPr lang="en-US" b="1" dirty="0"/>
              <a:t>NEXT $300,000 </a:t>
            </a:r>
            <a:r>
              <a:rPr lang="en-US" dirty="0"/>
              <a:t>OF INCOME	TAX $100,000 OR 33%</a:t>
            </a:r>
          </a:p>
          <a:p>
            <a:r>
              <a:rPr lang="en-US" b="1" dirty="0"/>
              <a:t>ABOVE $670,000 </a:t>
            </a:r>
            <a:r>
              <a:rPr lang="en-US" dirty="0"/>
              <a:t>		TAX RATE OF 37%</a:t>
            </a:r>
          </a:p>
          <a:p>
            <a:endParaRPr lang="en-US" dirty="0"/>
          </a:p>
          <a:p>
            <a:r>
              <a:rPr lang="en-US" b="1" dirty="0"/>
              <a:t>FICA/MEDICARE TAX </a:t>
            </a:r>
            <a:r>
              <a:rPr lang="en-US" dirty="0"/>
              <a:t>	7.65% OF FIRST $147,000 OF WAGES</a:t>
            </a:r>
          </a:p>
          <a:p>
            <a:r>
              <a:rPr lang="en-US" b="1" dirty="0"/>
              <a:t>MEDICARE TAX</a:t>
            </a:r>
            <a:r>
              <a:rPr lang="en-US" dirty="0"/>
              <a:t>	1.45% ONLY ABOVE THAT LEVEL</a:t>
            </a:r>
          </a:p>
          <a:p>
            <a:r>
              <a:rPr lang="en-US" b="1" dirty="0"/>
              <a:t>ON NET INV INCOME</a:t>
            </a:r>
            <a:r>
              <a:rPr lang="en-US" dirty="0"/>
              <a:t>	3.8% WHEN INCOME ABOVE $250,000</a:t>
            </a:r>
          </a:p>
        </p:txBody>
      </p:sp>
    </p:spTree>
    <p:extLst>
      <p:ext uri="{BB962C8B-B14F-4D97-AF65-F5344CB8AC3E}">
        <p14:creationId xmlns:p14="http://schemas.microsoft.com/office/powerpoint/2010/main" val="240109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E9D0B-CB04-40CD-B267-2FD0EC3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TRADITIONAL APPROACHES</a:t>
            </a:r>
            <a:endParaRPr lang="en-US" sz="4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474ADC-0383-46BC-80BF-ECC3D0A3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Defer Income and Accelerate Deductions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Bunch Deductions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LLC’s and other legal and tax savvy entities</a:t>
            </a:r>
          </a:p>
        </p:txBody>
      </p:sp>
    </p:spTree>
    <p:extLst>
      <p:ext uri="{BB962C8B-B14F-4D97-AF65-F5344CB8AC3E}">
        <p14:creationId xmlns:p14="http://schemas.microsoft.com/office/powerpoint/2010/main" val="344874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E9D0B-CB04-40CD-B267-2FD0EC3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PROGRESSIVE PLANNING</a:t>
            </a:r>
            <a:endParaRPr lang="en-US" sz="4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474ADC-0383-46BC-80BF-ECC3D0A3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Roth Conversions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Charitable Trusts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Ownership of Assets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Attribution of Income</a:t>
            </a:r>
          </a:p>
        </p:txBody>
      </p:sp>
    </p:spTree>
    <p:extLst>
      <p:ext uri="{BB962C8B-B14F-4D97-AF65-F5344CB8AC3E}">
        <p14:creationId xmlns:p14="http://schemas.microsoft.com/office/powerpoint/2010/main" val="394559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E9D0B-CB04-40CD-B267-2FD0EC3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PLANNING FOR A NEW PROGRESSIVE ERA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474ADC-0383-46BC-80BF-ECC3D0A3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The Build Back Better Bill and Tax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Inevitable Tax Increases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Proliferation of Provisions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Corporate Rate of 25% Provides Little Tax Revenue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Go Where The Money Is…Assault On Wealth</a:t>
            </a:r>
          </a:p>
        </p:txBody>
      </p:sp>
    </p:spTree>
    <p:extLst>
      <p:ext uri="{BB962C8B-B14F-4D97-AF65-F5344CB8AC3E}">
        <p14:creationId xmlns:p14="http://schemas.microsoft.com/office/powerpoint/2010/main" val="266497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E9D0B-CB04-40CD-B267-2FD0EC3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BRIEF HISTORY OF WEALTH IN THE U.S.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474ADC-0383-46BC-80BF-ECC3D0A3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Century to 1860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1865-1900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Progressive 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1980-2022</a:t>
            </a:r>
          </a:p>
        </p:txBody>
      </p:sp>
    </p:spTree>
    <p:extLst>
      <p:ext uri="{BB962C8B-B14F-4D97-AF65-F5344CB8AC3E}">
        <p14:creationId xmlns:p14="http://schemas.microsoft.com/office/powerpoint/2010/main" val="87873275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395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Corbel</vt:lpstr>
      <vt:lpstr>Roboto Slab</vt:lpstr>
      <vt:lpstr>Wingdings 2</vt:lpstr>
      <vt:lpstr>Frame</vt:lpstr>
      <vt:lpstr>BALDWIN FAMILY OFFICE LLC</vt:lpstr>
      <vt:lpstr>  Eric T. Meck</vt:lpstr>
      <vt:lpstr>  Richard K May</vt:lpstr>
      <vt:lpstr>TAX REALITY 2022</vt:lpstr>
      <vt:lpstr>DIFFERENT VIEW OF CURRENT RATES  (MARRIED FILING JOINT)</vt:lpstr>
      <vt:lpstr>TRADITIONAL APPROACHES</vt:lpstr>
      <vt:lpstr>PROGRESSIVE PLANNING</vt:lpstr>
      <vt:lpstr>PLANNING FOR A NEW PROGRESSIVE ERA</vt:lpstr>
      <vt:lpstr>BRIEF HISTORY OF WEALTH IN THE U.S.</vt:lpstr>
      <vt:lpstr>MITIGATING TAXES ON WEALTH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Chester Library Labor &amp; Capital LLC</dc:title>
  <dc:creator>Richard May</dc:creator>
  <cp:lastModifiedBy>Richard May</cp:lastModifiedBy>
  <cp:revision>12</cp:revision>
  <dcterms:created xsi:type="dcterms:W3CDTF">2019-02-18T19:41:58Z</dcterms:created>
  <dcterms:modified xsi:type="dcterms:W3CDTF">2022-02-27T19:49:02Z</dcterms:modified>
</cp:coreProperties>
</file>